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18"/>
  </p:notesMasterIdLst>
  <p:handoutMasterIdLst>
    <p:handoutMasterId r:id="rId19"/>
  </p:handoutMasterIdLst>
  <p:sldIdLst>
    <p:sldId id="268" r:id="rId6"/>
    <p:sldId id="256" r:id="rId7"/>
    <p:sldId id="258" r:id="rId8"/>
    <p:sldId id="259" r:id="rId9"/>
    <p:sldId id="266" r:id="rId10"/>
    <p:sldId id="265" r:id="rId11"/>
    <p:sldId id="261" r:id="rId12"/>
    <p:sldId id="260" r:id="rId13"/>
    <p:sldId id="262" r:id="rId14"/>
    <p:sldId id="269" r:id="rId15"/>
    <p:sldId id="270" r:id="rId16"/>
    <p:sldId id="26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9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DF7E48-919D-4850-838C-E8724CE502D0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C7B08-8BDE-4451-9D11-C77B2DA76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6884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769475-0ED0-4595-830F-EE608116557B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B56494-DB45-4760-9127-263D98F00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120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1693" y="115887"/>
            <a:ext cx="10964199" cy="754446"/>
          </a:xfrm>
          <a:prstGeom prst="rect">
            <a:avLst/>
          </a:prstGeom>
        </p:spPr>
        <p:txBody>
          <a:bodyPr anchor="b"/>
          <a:lstStyle>
            <a:lvl1pPr algn="l">
              <a:defRPr sz="4000" b="0">
                <a:solidFill>
                  <a:schemeClr val="tx1"/>
                </a:solidFill>
                <a:latin typeface="Century Gothic" panose="020B0502020202020204" pitchFamily="34" charset="0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1692" y="1123722"/>
            <a:ext cx="11325339" cy="4908783"/>
          </a:xfrm>
          <a:prstGeom prst="rect">
            <a:avLst/>
          </a:prstGeom>
        </p:spPr>
        <p:txBody>
          <a:bodyPr/>
          <a:lstStyle>
            <a:lvl1pPr marL="228594" marR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>
                <a:latin typeface="+mn-lt"/>
                <a:cs typeface="Arial"/>
              </a:defRPr>
            </a:lvl1pPr>
            <a:lvl2pPr marL="685783" marR="0" indent="-228594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aseline="0">
                <a:latin typeface="Arial"/>
                <a:cs typeface="Arial"/>
              </a:defRPr>
            </a:lvl2pPr>
            <a:lvl3pPr marL="914377" marR="0" indent="0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latin typeface="Arial"/>
                <a:cs typeface="Arial"/>
              </a:defRPr>
            </a:lvl3pPr>
            <a:lvl4pPr marL="1600160" marR="0" indent="-228594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latin typeface="Arial"/>
                <a:cs typeface="Arial"/>
              </a:defRPr>
            </a:lvl4pPr>
            <a:lvl5pPr marL="2057349" marR="0" indent="-228594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latin typeface="Arial"/>
                <a:cs typeface="Arial"/>
              </a:defRPr>
            </a:lvl5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Edit Master text styles</a:t>
            </a:r>
          </a:p>
          <a:p>
            <a:pPr marL="228594" marR="0" lvl="1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Second level</a:t>
            </a:r>
          </a:p>
          <a:p>
            <a:pPr marL="228594" marR="0" lvl="2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Third level</a:t>
            </a:r>
          </a:p>
          <a:p>
            <a:pPr marL="228594" marR="0" lvl="3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Fourth level</a:t>
            </a:r>
          </a:p>
          <a:p>
            <a:pPr marL="228594" marR="0" lvl="4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Fifth level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8592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94063"/>
            <a:ext cx="12192000" cy="5728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422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4" y="927373"/>
            <a:ext cx="11457129" cy="0"/>
          </a:xfrm>
          <a:prstGeom prst="line">
            <a:avLst/>
          </a:prstGeom>
          <a:ln cap="flat">
            <a:solidFill>
              <a:schemeClr val="tx1">
                <a:lumMod val="65000"/>
                <a:lumOff val="35000"/>
              </a:schemeClr>
            </a:solidFill>
            <a:tailEnd type="diamon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457133" y="754653"/>
            <a:ext cx="358913" cy="28448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687519"/>
            <a:ext cx="12192000" cy="1828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Rectangle 1"/>
          <p:cNvSpPr/>
          <p:nvPr/>
        </p:nvSpPr>
        <p:spPr>
          <a:xfrm>
            <a:off x="0" y="6139857"/>
            <a:ext cx="12192000" cy="547661"/>
          </a:xfrm>
          <a:prstGeom prst="rect">
            <a:avLst/>
          </a:prstGeom>
          <a:solidFill>
            <a:schemeClr val="tx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https://word-edit.officeapps.live.com/we/ResReader.ashx?v=00000000-0000-0000-0000-000000000014&amp;n=E2o10.img&amp;rndm=189ed0a3-ebc7-4ca1-9f7e-633e5e845010&amp;WOPIsrc=https%3A%2F%2Fmyerauedu%2Esharepoint%2Ecom%2Fteams%2FPR%5FCollege%5Fof%5FEngineering%2FPC%5FEAGLESAT%2F%5Fvti%5Fbin%2Fwopi%2Eashx%2Ffiles%2F4a666d65ee3c462fa1e578f6d7df2cd8&amp;access_token=eyJ0eXAiOiJKV1QiLCJhbGciOiJSUzI1NiIsIng1dCI6ImpOX1RsZ1otUUk0UHZpc2pTVnpKMW9ySnRnOCJ9%2EeyJhdWQiOiJ3b3BpL215ZXJhdWVkdS5zaGFyZXBvaW50LmNvbUA2OTMxYzk2My0wN2I3LTQxNTYtYWIwZS0zNWQxZjc5MDM1YjgiLCJpc3MiOiIwMDAwMDAwMy0wMDAwLTBmZjEtY2UwMC0wMDAwMDAwMDAwMDBAOTAxNDAxMjItODUxNi0xMWUxLThlZmYtNDkzMDQ5MjQwMTliIiwibmJmIjoiMTQ5MTEwNjIzNyIsImV4cCI6IjE0OTExNDIyMzciLCJuYW1laWQiOiIwIy5mfG1lbWJlcnNoaXB8YmFydGhlbmxAbXkuZXJhdS5lZHUiLCJuaWkiOiJtaWNyb3NvZnQuc2hhcmVwb2ludCIsImlzdXNlciI6InRydWUiLCJjYWNoZWtleSI6IjBoLmZ8bWVtYmVyc2hpcHwxMDAzMDAwMDg4NjJlMmQ4QGxpdmUuY29tIiwiaXNsb29wYmFjayI6IlRydWUiLCJhcHBjdHgiOiI0YTY2NmQ2NWVlM2M0NjJmYTFlNTc4ZjZkN2RmMmNkODt2WGptRmVFamxzanhNMVp5MzFPZkVWaUpBRTA9O0RlZmF1bHQ7OzFCMDNDNDMxQUVGO1RydWU7OzswIn0%2EOLu9dq9FNl7H%5Fhq1dz4fW5OXezhZQ5ZOn%2DMfdhraTypzFSFsQSo5koxYvQIwZFYcyf5o00UoTlJPn1JAyRewfANjxxiW9C4HS8GwGQej0Yu315cjXKADw1WQzJjThQIvakrYJCqwAlqHJuMawBZowGqV0abl8s%2DFAxor8is4UuUlPVjLqhIQosbK5uKCGzaARi%2D9vz%5FhffUkcqiB%2DQSfWOdW8Em%2DbcjTRneToIlCa87s1TI457Ap3MlJPdU1KW5SDCwjQwJ%5F59re1WqGzITPkLXaiioTRPGLWA1c09GWVgyGSS99EOQPWcmbsC71elwe6ug4RVl9Bg%5FyYG5wUw4YHg&amp;access_token_ttl=1491142237110&amp;usid=1e9e59f1-e349-49d6-968e-529823aa5c03&amp;build=16.0.8028.7775&amp;waccluster=US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762"/>
          <a:stretch/>
        </p:blipFill>
        <p:spPr bwMode="auto">
          <a:xfrm>
            <a:off x="78584" y="6166533"/>
            <a:ext cx="631252" cy="49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891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9D6F8-61AA-470D-942D-A12528C6BE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009" y="1542531"/>
            <a:ext cx="11325339" cy="4908783"/>
          </a:xfrm>
        </p:spPr>
        <p:txBody>
          <a:bodyPr/>
          <a:lstStyle/>
          <a:p>
            <a:pPr marL="0" indent="0">
              <a:buNone/>
            </a:pPr>
            <a:r>
              <a:rPr lang="en-US" sz="4800" dirty="0" err="1"/>
              <a:t>EagleSat</a:t>
            </a:r>
            <a:r>
              <a:rPr lang="en-US" sz="4800" dirty="0"/>
              <a:t> 2: </a:t>
            </a:r>
          </a:p>
          <a:p>
            <a:pPr marL="0" indent="0">
              <a:buNone/>
            </a:pPr>
            <a:r>
              <a:rPr lang="en-US" sz="4800" dirty="0"/>
              <a:t>On-Board Computer Subsystem</a:t>
            </a:r>
            <a:br>
              <a:rPr lang="en-US" sz="4800" dirty="0"/>
            </a:br>
            <a:r>
              <a:rPr lang="en-US" sz="3200" dirty="0"/>
              <a:t>David Stockhouse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Arizona Space Grant Symposium </a:t>
            </a:r>
          </a:p>
          <a:p>
            <a:pPr marL="0" indent="0">
              <a:buNone/>
            </a:pPr>
            <a:r>
              <a:rPr lang="en-US" sz="3200" dirty="0"/>
              <a:t>April 14, 2018</a:t>
            </a:r>
          </a:p>
        </p:txBody>
      </p:sp>
    </p:spTree>
    <p:extLst>
      <p:ext uri="{BB962C8B-B14F-4D97-AF65-F5344CB8AC3E}">
        <p14:creationId xmlns:p14="http://schemas.microsoft.com/office/powerpoint/2010/main" val="2211530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B80F7-D006-48E9-9F75-8FC6CD313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FFF48-20E6-4996-8EAA-27102EDA0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692" y="1123722"/>
            <a:ext cx="11325339" cy="4908783"/>
          </a:xfrm>
        </p:spPr>
        <p:txBody>
          <a:bodyPr anchor="t"/>
          <a:lstStyle/>
          <a:p>
            <a:pPr marL="0" indent="0">
              <a:buNone/>
            </a:pPr>
            <a:r>
              <a:rPr lang="en-US" dirty="0"/>
              <a:t>Embry-Riddle College of Engineering</a:t>
            </a:r>
          </a:p>
          <a:p>
            <a:pPr marL="0" indent="0">
              <a:buNone/>
            </a:pPr>
            <a:r>
              <a:rPr lang="en-US" dirty="0"/>
              <a:t>NASA Space Grant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Dr. Gary Yale – Faculty Supervisor</a:t>
            </a:r>
          </a:p>
          <a:p>
            <a:pPr marL="0" indent="0">
              <a:buNone/>
            </a:pPr>
            <a:r>
              <a:rPr lang="en-US" dirty="0"/>
              <a:t>Dr. Brian Davis</a:t>
            </a:r>
          </a:p>
          <a:p>
            <a:pPr marL="0" indent="0">
              <a:buNone/>
            </a:pPr>
            <a:r>
              <a:rPr lang="en-US" dirty="0"/>
              <a:t>Dr. </a:t>
            </a:r>
            <a:r>
              <a:rPr lang="en-US" dirty="0" err="1"/>
              <a:t>Akhan</a:t>
            </a:r>
            <a:r>
              <a:rPr lang="en-US" dirty="0"/>
              <a:t> </a:t>
            </a:r>
            <a:r>
              <a:rPr lang="en-US" dirty="0" err="1"/>
              <a:t>Almagambetov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995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B80F7-D006-48E9-9F75-8FC6CD313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FFF48-20E6-4996-8EAA-27102EDA0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692" y="1123722"/>
            <a:ext cx="11325339" cy="4908783"/>
          </a:xfrm>
        </p:spPr>
        <p:txBody>
          <a:bodyPr anchor="t"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David Stockhouse</a:t>
            </a:r>
          </a:p>
          <a:p>
            <a:pPr marL="0" indent="0">
              <a:buNone/>
            </a:pPr>
            <a:r>
              <a:rPr lang="en-US" dirty="0" err="1"/>
              <a:t>EagleSat</a:t>
            </a:r>
            <a:r>
              <a:rPr lang="en-US" dirty="0"/>
              <a:t> 2 On-Board Computer Lead</a:t>
            </a:r>
          </a:p>
          <a:p>
            <a:pPr marL="0" indent="0">
              <a:buNone/>
            </a:pPr>
            <a:r>
              <a:rPr lang="en-US" dirty="0"/>
              <a:t>stockhod@my.erau.edu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716631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B80F7-D006-48E9-9F75-8FC6CD313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Slide</a:t>
            </a:r>
          </a:p>
        </p:txBody>
      </p:sp>
      <p:pic>
        <p:nvPicPr>
          <p:cNvPr id="8" name="Picture 7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D733643B-4488-4941-9752-E119F8886E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9" t="4838" r="7967" b="6454"/>
          <a:stretch/>
        </p:blipFill>
        <p:spPr>
          <a:xfrm>
            <a:off x="2628121" y="1109406"/>
            <a:ext cx="5115784" cy="407641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F7EC23D-967F-4D07-BECB-C54B17A1A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1204" y="5424889"/>
            <a:ext cx="4069618" cy="562771"/>
          </a:xfrm>
        </p:spPr>
        <p:txBody>
          <a:bodyPr anchor="t"/>
          <a:lstStyle/>
          <a:p>
            <a:pPr marL="0" indent="0">
              <a:buNone/>
            </a:pPr>
            <a:r>
              <a:rPr lang="en-US" sz="2000" dirty="0"/>
              <a:t>CRP Prototype Block Diagram</a:t>
            </a:r>
          </a:p>
        </p:txBody>
      </p:sp>
    </p:spTree>
    <p:extLst>
      <p:ext uri="{BB962C8B-B14F-4D97-AF65-F5344CB8AC3E}">
        <p14:creationId xmlns:p14="http://schemas.microsoft.com/office/powerpoint/2010/main" val="3018750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B80F7-D006-48E9-9F75-8FC6CD313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FFF48-20E6-4996-8EAA-27102EDA0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692" y="1123722"/>
            <a:ext cx="11325339" cy="4908783"/>
          </a:xfrm>
        </p:spPr>
        <p:txBody>
          <a:bodyPr anchor="t"/>
          <a:lstStyle/>
          <a:p>
            <a:pPr marL="227965" indent="-227965"/>
            <a:r>
              <a:rPr lang="en-US" dirty="0"/>
              <a:t>System-level description of satellite</a:t>
            </a:r>
          </a:p>
          <a:p>
            <a:pPr marL="227965" indent="-227965"/>
            <a:r>
              <a:rPr lang="en-US" dirty="0"/>
              <a:t>Computational needs for each subsystem</a:t>
            </a:r>
          </a:p>
          <a:p>
            <a:pPr marL="227965" indent="-227965"/>
            <a:r>
              <a:rPr lang="en-US" dirty="0"/>
              <a:t>On-board computer subsystem architecture</a:t>
            </a:r>
          </a:p>
          <a:p>
            <a:pPr marL="227965" indent="-227965"/>
            <a:r>
              <a:rPr lang="en-US" dirty="0"/>
              <a:t>In-depth look at payload prototypes</a:t>
            </a:r>
          </a:p>
          <a:p>
            <a:pPr marL="227965" indent="-227965"/>
            <a:r>
              <a:rPr lang="en-US" dirty="0"/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2225459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B80F7-D006-48E9-9F75-8FC6CD313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System-Level Description</a:t>
            </a:r>
          </a:p>
        </p:txBody>
      </p:sp>
      <p:pic>
        <p:nvPicPr>
          <p:cNvPr id="4" name="Picture 3" descr="System-level block diagram of EagleSat-2&#10;">
            <a:extLst>
              <a:ext uri="{FF2B5EF4-FFF2-40B4-BE49-F238E27FC236}">
                <a16:creationId xmlns:a16="http://schemas.microsoft.com/office/drawing/2014/main" id="{A0B24DF4-2977-44D5-9FED-58C9C248C7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252" y="1102864"/>
            <a:ext cx="6537496" cy="484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597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B80F7-D006-48E9-9F75-8FC6CD313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Computational Needs – Bus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FFF48-20E6-4996-8EAA-27102EDA0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692" y="1123722"/>
            <a:ext cx="11325339" cy="4908783"/>
          </a:xfrm>
        </p:spPr>
        <p:txBody>
          <a:bodyPr anchor="t"/>
          <a:lstStyle/>
          <a:p>
            <a:pPr marL="227965" indent="-227965"/>
            <a:r>
              <a:rPr lang="en-US" dirty="0"/>
              <a:t>Communications – Command reception and data transmission</a:t>
            </a:r>
          </a:p>
          <a:p>
            <a:pPr marL="227965" indent="-227965"/>
            <a:r>
              <a:rPr lang="en-US" dirty="0"/>
              <a:t>EPS – Power monitoring</a:t>
            </a:r>
          </a:p>
          <a:p>
            <a:pPr marL="227965" indent="-227965"/>
            <a:r>
              <a:rPr lang="en-US" dirty="0"/>
              <a:t>ACS – Attitude telemetry and control</a:t>
            </a:r>
          </a:p>
          <a:p>
            <a:pPr marL="227965" indent="-227965"/>
            <a:r>
              <a:rPr lang="en-US" dirty="0"/>
              <a:t>GPS – Position telemetry</a:t>
            </a:r>
          </a:p>
          <a:p>
            <a:pPr marL="227965" indent="-227965"/>
            <a:endParaRPr lang="en-US" dirty="0"/>
          </a:p>
          <a:p>
            <a:pPr marL="227965" indent="-227965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905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B80F7-D006-48E9-9F75-8FC6CD313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Computational Needs – Payloads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FFF48-20E6-4996-8EAA-27102EDA0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692" y="1123722"/>
            <a:ext cx="11325339" cy="4908783"/>
          </a:xfrm>
        </p:spPr>
        <p:txBody>
          <a:bodyPr anchor="t"/>
          <a:lstStyle/>
          <a:p>
            <a:pPr marL="227965" indent="-227965"/>
            <a:r>
              <a:rPr lang="en-US" dirty="0"/>
              <a:t>Cosmic Ray Payload (CRP)</a:t>
            </a:r>
          </a:p>
          <a:p>
            <a:pPr marL="685154" lvl="1" indent="-227965"/>
            <a:r>
              <a:rPr lang="en-US" dirty="0"/>
              <a:t>Interfacing with CMOS image sensor</a:t>
            </a:r>
          </a:p>
          <a:p>
            <a:pPr marL="685154" lvl="1" indent="-227965"/>
            <a:r>
              <a:rPr lang="en-US" dirty="0"/>
              <a:t>Image processing to determine energy and trajectory of particle events observed</a:t>
            </a:r>
          </a:p>
          <a:p>
            <a:pPr marL="227965" indent="-227965"/>
            <a:r>
              <a:rPr lang="en-US" dirty="0"/>
              <a:t>Memory Degradation Experiment (MDE)</a:t>
            </a:r>
          </a:p>
          <a:p>
            <a:pPr marL="685154" lvl="1" indent="-227965"/>
            <a:r>
              <a:rPr lang="en-US" dirty="0"/>
              <a:t>Interfacing with several SPI memory chips</a:t>
            </a:r>
          </a:p>
          <a:p>
            <a:pPr marL="685154" lvl="1" indent="-227965"/>
            <a:r>
              <a:rPr lang="en-US" dirty="0"/>
              <a:t>Identifying and characterizing memory errors</a:t>
            </a:r>
          </a:p>
          <a:p>
            <a:pPr marL="227965" indent="-227965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440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B80F7-D006-48E9-9F75-8FC6CD313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OBC Subsystem 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FFF48-20E6-4996-8EAA-27102EDA0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692" y="1123722"/>
            <a:ext cx="11325339" cy="4908783"/>
          </a:xfrm>
        </p:spPr>
        <p:txBody>
          <a:bodyPr anchor="t"/>
          <a:lstStyle/>
          <a:p>
            <a:pPr marL="227965" indent="-227965"/>
            <a:r>
              <a:rPr lang="en-US" dirty="0"/>
              <a:t>Two separate computer systems</a:t>
            </a:r>
          </a:p>
          <a:p>
            <a:pPr marL="227965" indent="-227965"/>
            <a:r>
              <a:rPr lang="en-US" dirty="0"/>
              <a:t>Payload Computer</a:t>
            </a:r>
          </a:p>
          <a:p>
            <a:pPr marL="685154" lvl="1" indent="-227965"/>
            <a:r>
              <a:rPr lang="en-US" dirty="0"/>
              <a:t>Interfaces to payload hardware and processes data</a:t>
            </a:r>
          </a:p>
          <a:p>
            <a:pPr marL="685154" lvl="1" indent="-227965"/>
            <a:r>
              <a:rPr lang="en-US" dirty="0"/>
              <a:t>Will be designed and built in-house based on Zynq-7000 SoC</a:t>
            </a:r>
          </a:p>
          <a:p>
            <a:pPr marL="227965" indent="-227965"/>
            <a:r>
              <a:rPr lang="en-US" dirty="0"/>
              <a:t>Command and Data Handling Computer</a:t>
            </a:r>
          </a:p>
          <a:p>
            <a:pPr marL="685154" lvl="1" indent="-227965"/>
            <a:r>
              <a:rPr lang="en-US" dirty="0"/>
              <a:t>Interfaces to other subsystems and status telemetry instruments</a:t>
            </a:r>
          </a:p>
          <a:p>
            <a:pPr marL="685154" lvl="1" indent="-227965"/>
            <a:r>
              <a:rPr lang="en-US" dirty="0"/>
              <a:t>Commercial off the shelf </a:t>
            </a:r>
            <a:r>
              <a:rPr lang="en-US" dirty="0" err="1"/>
              <a:t>GOMSpace</a:t>
            </a:r>
            <a:r>
              <a:rPr lang="en-US" dirty="0"/>
              <a:t> </a:t>
            </a:r>
            <a:r>
              <a:rPr lang="en-US" dirty="0" err="1"/>
              <a:t>Nanomind</a:t>
            </a:r>
            <a:r>
              <a:rPr lang="en-US" dirty="0"/>
              <a:t> A3200</a:t>
            </a:r>
          </a:p>
        </p:txBody>
      </p:sp>
    </p:spTree>
    <p:extLst>
      <p:ext uri="{BB962C8B-B14F-4D97-AF65-F5344CB8AC3E}">
        <p14:creationId xmlns:p14="http://schemas.microsoft.com/office/powerpoint/2010/main" val="424184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B80F7-D006-48E9-9F75-8FC6CD313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Payload Prototype – CRP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FFF48-20E6-4996-8EAA-27102EDA0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692" y="1123722"/>
            <a:ext cx="11325339" cy="4908783"/>
          </a:xfrm>
        </p:spPr>
        <p:txBody>
          <a:bodyPr anchor="t"/>
          <a:lstStyle/>
          <a:p>
            <a:pPr marL="227965" indent="-227965"/>
            <a:r>
              <a:rPr lang="en-US" dirty="0"/>
              <a:t>Developed on Avnet </a:t>
            </a:r>
            <a:r>
              <a:rPr lang="en-US" dirty="0" err="1"/>
              <a:t>Zedboard</a:t>
            </a:r>
            <a:endParaRPr lang="en-US" dirty="0"/>
          </a:p>
          <a:p>
            <a:pPr marL="685154" lvl="1" indent="-227965"/>
            <a:r>
              <a:rPr lang="en-US" dirty="0"/>
              <a:t>Zynq-7000 contains both ARM processor system and FPGA programmable logic</a:t>
            </a:r>
          </a:p>
          <a:p>
            <a:pPr marL="685154" lvl="1" indent="-227965"/>
            <a:r>
              <a:rPr lang="en-US" dirty="0" err="1"/>
              <a:t>Xillybus</a:t>
            </a:r>
            <a:r>
              <a:rPr lang="en-US" dirty="0"/>
              <a:t> interface between processor and FPGA </a:t>
            </a:r>
          </a:p>
          <a:p>
            <a:pPr marL="685154" lvl="1" indent="-227965"/>
            <a:r>
              <a:rPr lang="en-US" dirty="0" err="1"/>
              <a:t>Xillinux</a:t>
            </a:r>
            <a:r>
              <a:rPr lang="en-US" dirty="0"/>
              <a:t> Linux distribution with application code on processor system</a:t>
            </a:r>
          </a:p>
          <a:p>
            <a:pPr marL="685154" lvl="1" indent="-227965"/>
            <a:r>
              <a:rPr lang="en-US" dirty="0"/>
              <a:t>FPGA design integrated with </a:t>
            </a:r>
            <a:r>
              <a:rPr lang="en-US" dirty="0" err="1"/>
              <a:t>Xillybus</a:t>
            </a:r>
            <a:r>
              <a:rPr lang="en-US" dirty="0"/>
              <a:t> IP</a:t>
            </a:r>
          </a:p>
          <a:p>
            <a:pPr marL="227965" indent="-227965"/>
            <a:r>
              <a:rPr lang="en-US" dirty="0"/>
              <a:t>Uses CMV2000 CMOS image sensor</a:t>
            </a:r>
          </a:p>
          <a:p>
            <a:pPr marL="685154" lvl="1" indent="-227965"/>
            <a:r>
              <a:rPr lang="en-US" dirty="0"/>
              <a:t>Breakout board designed in-house</a:t>
            </a:r>
          </a:p>
          <a:p>
            <a:pPr marL="685154" lvl="1" indent="-227965"/>
            <a:r>
              <a:rPr lang="en-US" dirty="0"/>
              <a:t>Complete system design and testing is ongoing</a:t>
            </a:r>
          </a:p>
        </p:txBody>
      </p:sp>
      <p:pic>
        <p:nvPicPr>
          <p:cNvPr id="5" name="Picture 4" descr="A circuit board&#10;&#10;Description generated with very high confidence">
            <a:extLst>
              <a:ext uri="{FF2B5EF4-FFF2-40B4-BE49-F238E27FC236}">
                <a16:creationId xmlns:a16="http://schemas.microsoft.com/office/drawing/2014/main" id="{B8344724-81BE-4F9F-B54E-C76BAD8F53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4" t="8449" r="24987" b="13791"/>
          <a:stretch/>
        </p:blipFill>
        <p:spPr>
          <a:xfrm>
            <a:off x="8397123" y="2903265"/>
            <a:ext cx="2985884" cy="312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918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B80F7-D006-48E9-9F75-8FC6CD313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Payload Prototype – MDE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FFF48-20E6-4996-8EAA-27102EDA0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692" y="1123722"/>
            <a:ext cx="11325339" cy="4908783"/>
          </a:xfrm>
        </p:spPr>
        <p:txBody>
          <a:bodyPr anchor="t"/>
          <a:lstStyle/>
          <a:p>
            <a:pPr marL="227965" indent="-227965"/>
            <a:r>
              <a:rPr lang="en-US" dirty="0"/>
              <a:t>Developed on Texas Instruments TM4C123GXL</a:t>
            </a:r>
          </a:p>
          <a:p>
            <a:pPr marL="227965" indent="-227965"/>
            <a:r>
              <a:rPr lang="en-US" dirty="0"/>
              <a:t>Memory board developed in-house</a:t>
            </a:r>
          </a:p>
          <a:p>
            <a:pPr marL="227965" indent="-227965"/>
            <a:r>
              <a:rPr lang="en-US" dirty="0"/>
              <a:t>Testing ongoing since February</a:t>
            </a:r>
          </a:p>
          <a:p>
            <a:pPr marL="685154" lvl="1" indent="-227965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335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B80F7-D006-48E9-9F75-8FC6CD313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FFF48-20E6-4996-8EAA-27102EDA0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692" y="1123722"/>
            <a:ext cx="11325339" cy="4908783"/>
          </a:xfrm>
        </p:spPr>
        <p:txBody>
          <a:bodyPr anchor="t"/>
          <a:lstStyle/>
          <a:p>
            <a:pPr marL="227965" indent="-227965"/>
            <a:r>
              <a:rPr lang="en-US" dirty="0"/>
              <a:t>Miniaturizing CRP prototype</a:t>
            </a:r>
          </a:p>
          <a:p>
            <a:pPr marL="227965" indent="-227965"/>
            <a:r>
              <a:rPr lang="en-US" dirty="0"/>
              <a:t>High altitude balloon test flight</a:t>
            </a:r>
          </a:p>
          <a:p>
            <a:pPr marL="227965" indent="-227965"/>
            <a:r>
              <a:rPr lang="en-US" dirty="0"/>
              <a:t>Payload prototypes on fully custom PCBs</a:t>
            </a:r>
          </a:p>
          <a:p>
            <a:pPr marL="227965" indent="-227965"/>
            <a:r>
              <a:rPr lang="en-US" dirty="0"/>
              <a:t>More capable flight hardware</a:t>
            </a:r>
          </a:p>
        </p:txBody>
      </p:sp>
    </p:spTree>
    <p:extLst>
      <p:ext uri="{BB962C8B-B14F-4D97-AF65-F5344CB8AC3E}">
        <p14:creationId xmlns:p14="http://schemas.microsoft.com/office/powerpoint/2010/main" val="3605610697"/>
      </p:ext>
    </p:extLst>
  </p:cSld>
  <p:clrMapOvr>
    <a:masterClrMapping/>
  </p:clrMapOvr>
</p:sld>
</file>

<file path=ppt/theme/theme1.xml><?xml version="1.0" encoding="utf-8"?>
<a:theme xmlns:a="http://schemas.openxmlformats.org/drawingml/2006/main" name="EagleSat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Tahoma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agleSat Theme" id="{4A9ACD81-D806-43B2-ADCF-D0AF29BFD955}" vid="{C63D2023-325B-4A84-B25A-3CF25607564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82CE8AAA6D044CAE2E60D48871CC72" ma:contentTypeVersion="8" ma:contentTypeDescription="Create a new document." ma:contentTypeScope="" ma:versionID="ed056947fda744ee162cbb54c240b43a">
  <xsd:schema xmlns:xsd="http://www.w3.org/2001/XMLSchema" xmlns:xs="http://www.w3.org/2001/XMLSchema" xmlns:p="http://schemas.microsoft.com/office/2006/metadata/properties" xmlns:ns2="2bf2d388-9b68-4952-9bcd-945bcd3bc124" xmlns:ns3="6c160ac7-2e9f-4006-94dd-bfed52f16d06" xmlns:ns4="bf192eb6-175c-4ee1-9b68-ebc3cf1a256d" targetNamespace="http://schemas.microsoft.com/office/2006/metadata/properties" ma:root="true" ma:fieldsID="60e443b6f41411c0bc39abfbb61deef7" ns2:_="" ns3:_="" ns4:_="">
    <xsd:import namespace="2bf2d388-9b68-4952-9bcd-945bcd3bc124"/>
    <xsd:import namespace="6c160ac7-2e9f-4006-94dd-bfed52f16d06"/>
    <xsd:import namespace="bf192eb6-175c-4ee1-9b68-ebc3cf1a256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f2d388-9b68-4952-9bcd-945bcd3bc12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160ac7-2e9f-4006-94dd-bfed52f16d06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4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192eb6-175c-4ee1-9b68-ebc3cf1a25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8" nillable="true" ma:displayName="MediaServiceAutoTags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2bf2d388-9b68-4952-9bcd-945bcd3bc124">RHCWVWTZRMYC-44-1330</_dlc_DocId>
    <_dlc_DocIdUrl xmlns="2bf2d388-9b68-4952-9bcd-945bcd3bc124">
      <Url>https://myerauedu.sharepoint.com/teams/PR_College_of_Engineering/PC_EAGLESAT/_layouts/15/DocIdRedir.aspx?ID=RHCWVWTZRMYC-44-1330</Url>
      <Description>RHCWVWTZRMYC-44-1330</Description>
    </_dlc_DocIdUrl>
  </documentManagement>
</p:properties>
</file>

<file path=customXml/itemProps1.xml><?xml version="1.0" encoding="utf-8"?>
<ds:datastoreItem xmlns:ds="http://schemas.openxmlformats.org/officeDocument/2006/customXml" ds:itemID="{F7FA722F-5598-4493-86B8-19A51B6AF94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404A06E-E11C-4DDE-8B12-023111573E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bf2d388-9b68-4952-9bcd-945bcd3bc124"/>
    <ds:schemaRef ds:uri="6c160ac7-2e9f-4006-94dd-bfed52f16d06"/>
    <ds:schemaRef ds:uri="bf192eb6-175c-4ee1-9b68-ebc3cf1a25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5C7758B-63F3-4140-B3E2-1FCB31BFBB31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DEC14B32-85E0-4BEB-B491-C4BBFEC96CB9}">
  <ds:schemaRefs>
    <ds:schemaRef ds:uri="http://purl.org/dc/dcmitype/"/>
    <ds:schemaRef ds:uri="http://schemas.microsoft.com/office/2006/documentManagement/types"/>
    <ds:schemaRef ds:uri="2bf2d388-9b68-4952-9bcd-945bcd3bc124"/>
    <ds:schemaRef ds:uri="http://purl.org/dc/elements/1.1/"/>
    <ds:schemaRef ds:uri="http://schemas.microsoft.com/office/2006/metadata/properties"/>
    <ds:schemaRef ds:uri="6c160ac7-2e9f-4006-94dd-bfed52f16d06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bf192eb6-175c-4ee1-9b68-ebc3cf1a256d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570</TotalTime>
  <Words>283</Words>
  <Application>Microsoft Office PowerPoint</Application>
  <PresentationFormat>Widescreen</PresentationFormat>
  <Paragraphs>66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Century Gothic</vt:lpstr>
      <vt:lpstr>EagleSat Theme</vt:lpstr>
      <vt:lpstr>PowerPoint Presentation</vt:lpstr>
      <vt:lpstr>Overview</vt:lpstr>
      <vt:lpstr>System-Level Description</vt:lpstr>
      <vt:lpstr>Computational Needs – Bus Systems</vt:lpstr>
      <vt:lpstr>Computational Needs – Payloads </vt:lpstr>
      <vt:lpstr>OBC Subsystem Architecture</vt:lpstr>
      <vt:lpstr>Payload Prototype – CRP </vt:lpstr>
      <vt:lpstr>Payload Prototype – MDE </vt:lpstr>
      <vt:lpstr>Next Steps</vt:lpstr>
      <vt:lpstr>Acknowledgements</vt:lpstr>
      <vt:lpstr>Thank You</vt:lpstr>
      <vt:lpstr>Backup Slide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Stockhouse</dc:creator>
  <cp:lastModifiedBy>David Stockhouse</cp:lastModifiedBy>
  <cp:revision>18</cp:revision>
  <dcterms:modified xsi:type="dcterms:W3CDTF">2018-03-31T03:29:13Z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0x010100A282CE8AAA6D044CAE2E60D48871CC72</vt:lpwstr>
  </property>
  <property fmtid="{D5CDD505-2E9C-101B-9397-08002B2CF9AE}" pid="3" name="_dlc_DocIdItemGuid">
    <vt:lpwstr>b84f8e8f-b2a0-406a-b95c-01c08eed3385</vt:lpwstr>
  </property>
  <property fmtid="{D5CDD505-2E9C-101B-9397-08002B2CF9AE}" pid="4" name="Order">
    <vt:r8>97400</vt:r8>
  </property>
  <property fmtid="{D5CDD505-2E9C-101B-9397-08002B2CF9AE}" pid="5" name="_CopySource">
    <vt:lpwstr>https://myerauedu.sharepoint.com/teams/PR_College_of_Engineering/PC_EAGLESAT/Shared Documents/EagleSat-II/Payloads &amp; Bus Systems/OBC System/Symposium 2018/Symposium OBC.pptx</vt:lpwstr>
  </property>
  <property fmtid="{D5CDD505-2E9C-101B-9397-08002B2CF9AE}" pid="6" name="xd_ProgID">
    <vt:lpwstr/>
  </property>
  <property fmtid="{D5CDD505-2E9C-101B-9397-08002B2CF9AE}" pid="7" name="TemplateUrl">
    <vt:lpwstr/>
  </property>
</Properties>
</file>